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8702" y="1766186"/>
            <a:ext cx="598487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58702" y="2512946"/>
            <a:ext cx="593725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207875" cy="6858000"/>
            <a:chOff x="0" y="0"/>
            <a:chExt cx="12207875" cy="6858000"/>
          </a:xfrm>
        </p:grpSpPr>
        <p:sp>
          <p:nvSpPr>
            <p:cNvPr id="3" name="object 3" descr=""/>
            <p:cNvSpPr/>
            <p:nvPr/>
          </p:nvSpPr>
          <p:spPr>
            <a:xfrm>
              <a:off x="8229600" y="6350"/>
              <a:ext cx="3810000" cy="3810000"/>
            </a:xfrm>
            <a:custGeom>
              <a:avLst/>
              <a:gdLst/>
              <a:ahLst/>
              <a:cxnLst/>
              <a:rect l="l" t="t" r="r" b="b"/>
              <a:pathLst>
                <a:path w="3810000" h="3810000">
                  <a:moveTo>
                    <a:pt x="3810000" y="0"/>
                  </a:moveTo>
                  <a:lnTo>
                    <a:pt x="0" y="38100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108701" y="88900"/>
              <a:ext cx="6083300" cy="6083300"/>
            </a:xfrm>
            <a:custGeom>
              <a:avLst/>
              <a:gdLst/>
              <a:ahLst/>
              <a:cxnLst/>
              <a:rect l="l" t="t" r="r" b="b"/>
              <a:pathLst>
                <a:path w="6083300" h="6083300">
                  <a:moveTo>
                    <a:pt x="6083198" y="0"/>
                  </a:moveTo>
                  <a:lnTo>
                    <a:pt x="0" y="608319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239000" y="228600"/>
              <a:ext cx="4953000" cy="4953000"/>
            </a:xfrm>
            <a:custGeom>
              <a:avLst/>
              <a:gdLst/>
              <a:ahLst/>
              <a:cxnLst/>
              <a:rect l="l" t="t" r="r" b="b"/>
              <a:pathLst>
                <a:path w="4953000" h="4953000">
                  <a:moveTo>
                    <a:pt x="4953000" y="0"/>
                  </a:moveTo>
                  <a:lnTo>
                    <a:pt x="0" y="49530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337423" y="37777"/>
              <a:ext cx="4854575" cy="4848225"/>
            </a:xfrm>
            <a:custGeom>
              <a:avLst/>
              <a:gdLst/>
              <a:ahLst/>
              <a:cxnLst/>
              <a:rect l="l" t="t" r="r" b="b"/>
              <a:pathLst>
                <a:path w="4854575" h="4848225">
                  <a:moveTo>
                    <a:pt x="4854576" y="0"/>
                  </a:moveTo>
                  <a:lnTo>
                    <a:pt x="0" y="4848230"/>
                  </a:lnTo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851775" y="615950"/>
              <a:ext cx="4340225" cy="4340225"/>
            </a:xfrm>
            <a:custGeom>
              <a:avLst/>
              <a:gdLst/>
              <a:ahLst/>
              <a:cxnLst/>
              <a:rect l="l" t="t" r="r" b="b"/>
              <a:pathLst>
                <a:path w="4340225" h="4340225">
                  <a:moveTo>
                    <a:pt x="4340225" y="0"/>
                  </a:moveTo>
                  <a:lnTo>
                    <a:pt x="0" y="4340225"/>
                  </a:lnTo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8" cy="6857999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62342" y="2109722"/>
            <a:ext cx="7292340" cy="14878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800" spc="-10"/>
              <a:t>INTRODUCTION</a:t>
            </a:r>
            <a:r>
              <a:rPr dirty="0" sz="4800" spc="-300"/>
              <a:t> </a:t>
            </a:r>
            <a:r>
              <a:rPr dirty="0" sz="4800"/>
              <a:t>TO</a:t>
            </a:r>
            <a:r>
              <a:rPr dirty="0" sz="4800" spc="-225"/>
              <a:t> </a:t>
            </a:r>
            <a:r>
              <a:rPr dirty="0" sz="4800" spc="-25"/>
              <a:t>THE </a:t>
            </a:r>
            <a:r>
              <a:rPr dirty="0" sz="4800"/>
              <a:t>JUVENILE</a:t>
            </a:r>
            <a:r>
              <a:rPr dirty="0" sz="4800" spc="-235"/>
              <a:t> </a:t>
            </a:r>
            <a:r>
              <a:rPr dirty="0" sz="4800"/>
              <a:t>JUSTICE</a:t>
            </a:r>
            <a:r>
              <a:rPr dirty="0" sz="4800" spc="-285"/>
              <a:t> </a:t>
            </a:r>
            <a:r>
              <a:rPr dirty="0" sz="4800" spc="-10"/>
              <a:t>SYSTEM</a:t>
            </a:r>
            <a:endParaRPr sz="4800"/>
          </a:p>
        </p:txBody>
      </p:sp>
      <p:sp>
        <p:nvSpPr>
          <p:cNvPr id="10" name="object 10" descr=""/>
          <p:cNvSpPr txBox="1"/>
          <p:nvPr/>
        </p:nvSpPr>
        <p:spPr>
          <a:xfrm>
            <a:off x="762952" y="3727406"/>
            <a:ext cx="3406775" cy="939800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2100">
                <a:solidFill>
                  <a:srgbClr val="68370F"/>
                </a:solidFill>
                <a:latin typeface="Century Gothic"/>
                <a:cs typeface="Century Gothic"/>
              </a:rPr>
              <a:t>Name</a:t>
            </a:r>
            <a:r>
              <a:rPr dirty="0" sz="2100" spc="-25">
                <a:solidFill>
                  <a:srgbClr val="68370F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68370F"/>
                </a:solidFill>
                <a:latin typeface="Century Gothic"/>
                <a:cs typeface="Century Gothic"/>
              </a:rPr>
              <a:t>of</a:t>
            </a:r>
            <a:r>
              <a:rPr dirty="0" sz="2100" spc="-60">
                <a:solidFill>
                  <a:srgbClr val="68370F"/>
                </a:solidFill>
                <a:latin typeface="Century Gothic"/>
                <a:cs typeface="Century Gothic"/>
              </a:rPr>
              <a:t> </a:t>
            </a:r>
            <a:r>
              <a:rPr dirty="0" sz="2100" spc="-10">
                <a:solidFill>
                  <a:srgbClr val="68370F"/>
                </a:solidFill>
                <a:latin typeface="Century Gothic"/>
                <a:cs typeface="Century Gothic"/>
              </a:rPr>
              <a:t>Presenters</a:t>
            </a:r>
            <a:endParaRPr sz="2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dirty="0" sz="2100">
                <a:solidFill>
                  <a:srgbClr val="68370F"/>
                </a:solidFill>
                <a:latin typeface="Century Gothic"/>
                <a:cs typeface="Century Gothic"/>
              </a:rPr>
              <a:t>Office</a:t>
            </a:r>
            <a:r>
              <a:rPr dirty="0" sz="2100" spc="-80">
                <a:solidFill>
                  <a:srgbClr val="68370F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68370F"/>
                </a:solidFill>
                <a:latin typeface="Century Gothic"/>
                <a:cs typeface="Century Gothic"/>
              </a:rPr>
              <a:t>Presenters</a:t>
            </a:r>
            <a:r>
              <a:rPr dirty="0" sz="2100" spc="-80">
                <a:solidFill>
                  <a:srgbClr val="68370F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68370F"/>
                </a:solidFill>
                <a:latin typeface="Century Gothic"/>
                <a:cs typeface="Century Gothic"/>
              </a:rPr>
              <a:t>are</a:t>
            </a:r>
            <a:r>
              <a:rPr dirty="0" sz="2100" spc="-75">
                <a:solidFill>
                  <a:srgbClr val="68370F"/>
                </a:solidFill>
                <a:latin typeface="Century Gothic"/>
                <a:cs typeface="Century Gothic"/>
              </a:rPr>
              <a:t> </a:t>
            </a:r>
            <a:r>
              <a:rPr dirty="0" sz="2100" spc="-20">
                <a:solidFill>
                  <a:srgbClr val="68370F"/>
                </a:solidFill>
                <a:latin typeface="Century Gothic"/>
                <a:cs typeface="Century Gothic"/>
              </a:rPr>
              <a:t>From</a:t>
            </a:r>
            <a:endParaRPr sz="2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0100" y="279400"/>
            <a:ext cx="57638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Attribution and</a:t>
            </a:r>
            <a:r>
              <a:rPr dirty="0" sz="3600" spc="-145"/>
              <a:t> </a:t>
            </a:r>
            <a:r>
              <a:rPr dirty="0" sz="3600" spc="-10"/>
              <a:t>Disclaimer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358900" y="1733550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01800" y="1733550"/>
            <a:ext cx="89782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0415" algn="l"/>
                <a:tab pos="2107565" algn="l"/>
                <a:tab pos="2558415" algn="l"/>
                <a:tab pos="4355465" algn="l"/>
                <a:tab pos="4996815" algn="l"/>
                <a:tab pos="6121400" algn="l"/>
              </a:tabLst>
            </a:pPr>
            <a:r>
              <a:rPr dirty="0" sz="2400" spc="-20">
                <a:solidFill>
                  <a:srgbClr val="FFFFFF"/>
                </a:solidFill>
                <a:latin typeface="Century Gothic"/>
                <a:cs typeface="Century Gothic"/>
              </a:rPr>
              <a:t>This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project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supported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Grant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#2019-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MU-MU-</a:t>
            </a:r>
            <a:r>
              <a:rPr dirty="0" sz="2400" spc="-20">
                <a:solidFill>
                  <a:srgbClr val="FFFFFF"/>
                </a:solidFill>
                <a:latin typeface="Century Gothic"/>
                <a:cs typeface="Century Gothic"/>
              </a:rPr>
              <a:t>K002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01495" y="2101748"/>
            <a:ext cx="89776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awarded</a:t>
            </a:r>
            <a:r>
              <a:rPr dirty="0" sz="2400" spc="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dirty="0" sz="2400" spc="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4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Office</a:t>
            </a:r>
            <a:r>
              <a:rPr dirty="0" sz="24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4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Juvenile</a:t>
            </a:r>
            <a:r>
              <a:rPr dirty="0" sz="24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Justice</a:t>
            </a:r>
            <a:r>
              <a:rPr dirty="0" sz="24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400" spc="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Delinquency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701495" y="2463546"/>
            <a:ext cx="31851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</a:tabLst>
            </a:pP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Prevention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(OJJDP),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181091" y="2463546"/>
            <a:ext cx="5495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7615" algn="l"/>
                <a:tab pos="1847214" algn="l"/>
                <a:tab pos="3180715" algn="l"/>
                <a:tab pos="4965065" algn="l"/>
              </a:tabLst>
            </a:pP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Office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Justice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Programs,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 spc="-20">
                <a:solidFill>
                  <a:srgbClr val="FFFFFF"/>
                </a:solidFill>
                <a:latin typeface="Century Gothic"/>
                <a:cs typeface="Century Gothic"/>
              </a:rPr>
              <a:t>U.S.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8900" y="2831744"/>
            <a:ext cx="9317355" cy="2233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Department</a:t>
            </a:r>
            <a:r>
              <a:rPr dirty="0" sz="24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4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Justice.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Century Gothic"/>
              <a:cs typeface="Century Gothic"/>
            </a:endParaRPr>
          </a:p>
          <a:p>
            <a:pPr algn="just" marL="353060" marR="5080" indent="-340360">
              <a:lnSpc>
                <a:spcPct val="100099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opinions,</a:t>
            </a:r>
            <a:r>
              <a:rPr dirty="0" sz="240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findings,</a:t>
            </a:r>
            <a:r>
              <a:rPr dirty="0" sz="24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400" spc="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conclusions</a:t>
            </a:r>
            <a:r>
              <a:rPr dirty="0" sz="2400" spc="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dirty="0" sz="24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recommendations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expressed</a:t>
            </a:r>
            <a:r>
              <a:rPr dirty="0" sz="24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this</a:t>
            </a:r>
            <a:r>
              <a:rPr dirty="0" sz="24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publication/program/exhibition</a:t>
            </a:r>
            <a:r>
              <a:rPr dirty="0" sz="24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those</a:t>
            </a:r>
            <a:r>
              <a:rPr dirty="0" sz="2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400" spc="5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author(s)</a:t>
            </a:r>
            <a:r>
              <a:rPr dirty="0" sz="2400" spc="5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and  do</a:t>
            </a:r>
            <a:r>
              <a:rPr dirty="0" sz="2400" spc="-1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not</a:t>
            </a:r>
            <a:r>
              <a:rPr dirty="0" sz="2400" spc="-3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necessarily</a:t>
            </a:r>
            <a:r>
              <a:rPr dirty="0" sz="2400" spc="5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reflect</a:t>
            </a:r>
            <a:r>
              <a:rPr dirty="0" sz="2400" spc="5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those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Department</a:t>
            </a:r>
            <a:r>
              <a:rPr dirty="0" sz="24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4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Justice.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95055" y="2272789"/>
            <a:ext cx="2385695" cy="167258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349250">
              <a:lnSpc>
                <a:spcPct val="100099"/>
              </a:lnSpc>
              <a:spcBef>
                <a:spcPts val="95"/>
              </a:spcBef>
            </a:pPr>
            <a:r>
              <a:rPr dirty="0" sz="3600" spc="-10">
                <a:solidFill>
                  <a:srgbClr val="FFFFFF"/>
                </a:solidFill>
                <a:latin typeface="Century Gothic"/>
                <a:cs typeface="Century Gothic"/>
              </a:rPr>
              <a:t>JUVENILE JUSTICE OVERVIEW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657725" y="1533525"/>
            <a:ext cx="0" cy="3200400"/>
          </a:xfrm>
          <a:custGeom>
            <a:avLst/>
            <a:gdLst/>
            <a:ahLst/>
            <a:cxnLst/>
            <a:rect l="l" t="t" r="r" b="b"/>
            <a:pathLst>
              <a:path w="0" h="3200400">
                <a:moveTo>
                  <a:pt x="0" y="0"/>
                </a:moveTo>
                <a:lnTo>
                  <a:pt x="0" y="3200158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48981" y="1492620"/>
            <a:ext cx="5594985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Wingdings 3"/>
                <a:cs typeface="Wingdings 3"/>
              </a:rPr>
              <a:t></a:t>
            </a:r>
            <a:r>
              <a:rPr dirty="0" sz="1600" spc="405">
                <a:latin typeface="Times New Roman"/>
                <a:cs typeface="Times New Roman"/>
              </a:rPr>
              <a:t> </a:t>
            </a:r>
            <a:r>
              <a:rPr dirty="0"/>
              <a:t>Purpose</a:t>
            </a:r>
            <a:r>
              <a:rPr dirty="0" spc="-60"/>
              <a:t> </a:t>
            </a:r>
            <a:r>
              <a:rPr dirty="0"/>
              <a:t>of</a:t>
            </a:r>
            <a:r>
              <a:rPr dirty="0" spc="-40"/>
              <a:t> </a:t>
            </a:r>
            <a:r>
              <a:rPr dirty="0"/>
              <a:t>the</a:t>
            </a:r>
            <a:r>
              <a:rPr dirty="0" spc="-60"/>
              <a:t> </a:t>
            </a:r>
            <a:r>
              <a:rPr dirty="0"/>
              <a:t>Juvenile</a:t>
            </a:r>
            <a:r>
              <a:rPr dirty="0" spc="-110"/>
              <a:t> </a:t>
            </a:r>
            <a:r>
              <a:rPr dirty="0"/>
              <a:t>Justice</a:t>
            </a:r>
            <a:r>
              <a:rPr dirty="0" spc="-155"/>
              <a:t> </a:t>
            </a:r>
            <a:r>
              <a:rPr dirty="0"/>
              <a:t>System</a:t>
            </a:r>
            <a:r>
              <a:rPr dirty="0" spc="-85"/>
              <a:t> </a:t>
            </a:r>
            <a:r>
              <a:rPr dirty="0" spc="-10"/>
              <a:t>(e.g.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48981" y="1657163"/>
            <a:ext cx="6122035" cy="3467735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 marL="298450">
              <a:lnSpc>
                <a:spcPct val="100000"/>
              </a:lnSpc>
              <a:spcBef>
                <a:spcPts val="1200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Rehabilitation)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Age</a:t>
            </a:r>
            <a:r>
              <a:rPr dirty="0" sz="2000" spc="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Jurisdiction;</a:t>
            </a:r>
            <a:r>
              <a:rPr dirty="0" sz="2000" spc="-2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definition</a:t>
            </a:r>
            <a:r>
              <a:rPr dirty="0" sz="2000" spc="-1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“juvenile”</a:t>
            </a:r>
            <a:endParaRPr sz="2000">
              <a:latin typeface="Century Gothic"/>
              <a:cs typeface="Century Gothic"/>
            </a:endParaRPr>
          </a:p>
          <a:p>
            <a:pPr marL="298450" marR="105410" indent="-28575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Importance</a:t>
            </a:r>
            <a:r>
              <a:rPr dirty="0" sz="2000" spc="-20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having</a:t>
            </a:r>
            <a:r>
              <a:rPr dirty="0" sz="20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dedicated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juvenile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prosecutors(s)</a:t>
            </a:r>
            <a:r>
              <a:rPr dirty="0" sz="200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who</a:t>
            </a:r>
            <a:r>
              <a:rPr dirty="0" sz="20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understand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adolescent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brain,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accountability</a:t>
            </a:r>
            <a:r>
              <a:rPr dirty="0" sz="2000" spc="-1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to victims</a:t>
            </a:r>
            <a:r>
              <a:rPr dirty="0" sz="2000" spc="-1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communities,</a:t>
            </a:r>
            <a:r>
              <a:rPr dirty="0" sz="2000" spc="-20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rehabilitative</a:t>
            </a:r>
            <a:r>
              <a:rPr dirty="0" sz="2000" spc="-2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treatment</a:t>
            </a:r>
            <a:r>
              <a:rPr dirty="0" sz="20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needs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youth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4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#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Cases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Prosecutors’</a:t>
            </a:r>
            <a:r>
              <a:rPr dirty="0" sz="2000" spc="-1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Office</a:t>
            </a:r>
            <a:r>
              <a:rPr dirty="0" sz="20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handles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per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Name</a:t>
            </a:r>
            <a:r>
              <a:rPr dirty="0" sz="20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location</a:t>
            </a:r>
            <a:r>
              <a:rPr dirty="0" sz="2000" spc="-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Juvenile</a:t>
            </a:r>
            <a:r>
              <a:rPr dirty="0" sz="2000" spc="-1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Courthouse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542732" y="1998470"/>
            <a:ext cx="2823210" cy="167258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139065">
              <a:lnSpc>
                <a:spcPct val="100099"/>
              </a:lnSpc>
              <a:spcBef>
                <a:spcPts val="95"/>
              </a:spcBef>
            </a:pP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ARREST</a:t>
            </a:r>
            <a:r>
              <a:rPr dirty="0" sz="36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600" spc="-114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POST-</a:t>
            </a:r>
            <a:r>
              <a:rPr dirty="0" sz="3600" spc="-25">
                <a:solidFill>
                  <a:srgbClr val="FFFFFF"/>
                </a:solidFill>
                <a:latin typeface="Century Gothic"/>
                <a:cs typeface="Century Gothic"/>
              </a:rPr>
              <a:t>ARREST </a:t>
            </a:r>
            <a:r>
              <a:rPr dirty="0" sz="3600" spc="-10">
                <a:solidFill>
                  <a:srgbClr val="FFFFFF"/>
                </a:solidFill>
                <a:latin typeface="Century Gothic"/>
                <a:cs typeface="Century Gothic"/>
              </a:rPr>
              <a:t>PROCESS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657725" y="1533525"/>
            <a:ext cx="0" cy="3200400"/>
          </a:xfrm>
          <a:custGeom>
            <a:avLst/>
            <a:gdLst/>
            <a:ahLst/>
            <a:cxnLst/>
            <a:rect l="l" t="t" r="r" b="b"/>
            <a:pathLst>
              <a:path w="0" h="3200400">
                <a:moveTo>
                  <a:pt x="0" y="0"/>
                </a:moveTo>
                <a:lnTo>
                  <a:pt x="0" y="3200158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14951" y="1850007"/>
            <a:ext cx="3753485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Wingdings 3"/>
                <a:cs typeface="Wingdings 3"/>
              </a:rPr>
              <a:t></a:t>
            </a:r>
            <a:r>
              <a:rPr dirty="0" sz="1600" spc="380">
                <a:latin typeface="Times New Roman"/>
                <a:cs typeface="Times New Roman"/>
              </a:rPr>
              <a:t> </a:t>
            </a:r>
            <a:r>
              <a:rPr dirty="0"/>
              <a:t>Standard to</a:t>
            </a:r>
            <a:r>
              <a:rPr dirty="0" spc="-135"/>
              <a:t> </a:t>
            </a:r>
            <a:r>
              <a:rPr dirty="0"/>
              <a:t>arrest</a:t>
            </a:r>
            <a:r>
              <a:rPr dirty="0" spc="-55"/>
              <a:t> </a:t>
            </a:r>
            <a:r>
              <a:rPr dirty="0"/>
              <a:t>a</a:t>
            </a:r>
            <a:r>
              <a:rPr dirty="0" spc="-45"/>
              <a:t> </a:t>
            </a:r>
            <a:r>
              <a:rPr dirty="0" spc="-10"/>
              <a:t>juvenile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214951" y="2152242"/>
            <a:ext cx="4258945" cy="2692400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4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Alternatives</a:t>
            </a:r>
            <a:r>
              <a:rPr dirty="0" sz="2000" spc="-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dirty="0" sz="2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arrest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dirty="0" sz="2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happens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after</a:t>
            </a:r>
            <a:r>
              <a:rPr dirty="0" sz="2000" spc="-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arrest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Where youth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goes</a:t>
            </a:r>
            <a:r>
              <a:rPr dirty="0" sz="20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after</a:t>
            </a:r>
            <a:r>
              <a:rPr dirty="0" sz="2000" spc="-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arrest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dirty="0" sz="20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happens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that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location?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dirty="0" sz="2000" spc="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parents</a:t>
            </a:r>
            <a:r>
              <a:rPr dirty="0" sz="20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contacted?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Where does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case</a:t>
            </a:r>
            <a:r>
              <a:rPr dirty="0" sz="2000" spc="-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go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next?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73007" y="2547109"/>
            <a:ext cx="2393950" cy="11264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438150" marR="5080" indent="-426084">
              <a:lnSpc>
                <a:spcPct val="100699"/>
              </a:lnSpc>
              <a:spcBef>
                <a:spcPts val="70"/>
              </a:spcBef>
            </a:pPr>
            <a:r>
              <a:rPr dirty="0" sz="3600" spc="-10">
                <a:solidFill>
                  <a:srgbClr val="FFFFFF"/>
                </a:solidFill>
                <a:latin typeface="Century Gothic"/>
                <a:cs typeface="Century Gothic"/>
              </a:rPr>
              <a:t>DIVERSION OPTIONS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657725" y="1533525"/>
            <a:ext cx="0" cy="3200400"/>
          </a:xfrm>
          <a:custGeom>
            <a:avLst/>
            <a:gdLst/>
            <a:ahLst/>
            <a:cxnLst/>
            <a:rect l="l" t="t" r="r" b="b"/>
            <a:pathLst>
              <a:path w="0" h="3200400">
                <a:moveTo>
                  <a:pt x="0" y="0"/>
                </a:moveTo>
                <a:lnTo>
                  <a:pt x="0" y="3200158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60950" y="793192"/>
            <a:ext cx="4881245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Wingdings 3"/>
                <a:cs typeface="Wingdings 3"/>
              </a:rPr>
              <a:t></a:t>
            </a:r>
            <a:r>
              <a:rPr dirty="0" sz="1600" spc="315">
                <a:latin typeface="Times New Roman"/>
                <a:cs typeface="Times New Roman"/>
              </a:rPr>
              <a:t> </a:t>
            </a:r>
            <a:r>
              <a:rPr dirty="0"/>
              <a:t>What</a:t>
            </a:r>
            <a:r>
              <a:rPr dirty="0" spc="45"/>
              <a:t> </a:t>
            </a:r>
            <a:r>
              <a:rPr dirty="0"/>
              <a:t>options</a:t>
            </a:r>
            <a:r>
              <a:rPr dirty="0" spc="-50"/>
              <a:t> </a:t>
            </a:r>
            <a:r>
              <a:rPr dirty="0"/>
              <a:t>exist</a:t>
            </a:r>
            <a:r>
              <a:rPr dirty="0" spc="-135"/>
              <a:t> </a:t>
            </a:r>
            <a:r>
              <a:rPr dirty="0"/>
              <a:t>to</a:t>
            </a:r>
            <a:r>
              <a:rPr dirty="0" spc="-85"/>
              <a:t> </a:t>
            </a:r>
            <a:r>
              <a:rPr dirty="0"/>
              <a:t>divert</a:t>
            </a:r>
            <a:r>
              <a:rPr dirty="0" spc="-135"/>
              <a:t> </a:t>
            </a:r>
            <a:r>
              <a:rPr dirty="0"/>
              <a:t>the</a:t>
            </a:r>
            <a:r>
              <a:rPr dirty="0" spc="-75"/>
              <a:t> </a:t>
            </a:r>
            <a:r>
              <a:rPr dirty="0" spc="-10"/>
              <a:t>case?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860885" y="1095426"/>
            <a:ext cx="5603240" cy="3911600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dirty="0" sz="200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dirty="0" sz="20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criteria</a:t>
            </a:r>
            <a:r>
              <a:rPr dirty="0" sz="2000" spc="-1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diversion?</a:t>
            </a:r>
            <a:endParaRPr sz="2000">
              <a:latin typeface="Century Gothic"/>
              <a:cs typeface="Century Gothic"/>
            </a:endParaRPr>
          </a:p>
          <a:p>
            <a:pPr marL="298450" marR="521334" indent="-28575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Can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police</a:t>
            </a:r>
            <a:r>
              <a:rPr dirty="0" sz="2000" spc="-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divert?</a:t>
            </a:r>
            <a:r>
              <a:rPr dirty="0" sz="20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Probation?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Juvenile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Counselor?</a:t>
            </a:r>
            <a:r>
              <a:rPr dirty="0" sz="2000" spc="-1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Prosecutor?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dirty="0" sz="2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programs</a:t>
            </a:r>
            <a:r>
              <a:rPr dirty="0" sz="20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exist</a:t>
            </a:r>
            <a:r>
              <a:rPr dirty="0" sz="20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diversion?*</a:t>
            </a:r>
            <a:endParaRPr sz="2000">
              <a:latin typeface="Century Gothic"/>
              <a:cs typeface="Century Gothic"/>
            </a:endParaRPr>
          </a:p>
          <a:p>
            <a:pPr marL="298450" marR="394335" indent="-28575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How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long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does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youth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have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20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complete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diversion</a:t>
            </a:r>
            <a:r>
              <a:rPr dirty="0" sz="2000" spc="-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program?</a:t>
            </a:r>
            <a:endParaRPr sz="2000">
              <a:latin typeface="Century Gothic"/>
              <a:cs typeface="Century Gothic"/>
            </a:endParaRPr>
          </a:p>
          <a:p>
            <a:pPr marL="298450" marR="5080" indent="-28575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4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How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many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times</a:t>
            </a:r>
            <a:r>
              <a:rPr dirty="0" sz="2000" spc="-229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can</a:t>
            </a:r>
            <a:r>
              <a:rPr dirty="0" sz="2000" spc="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youth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participate</a:t>
            </a:r>
            <a:r>
              <a:rPr dirty="0" sz="2000" spc="-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diversion?</a:t>
            </a:r>
            <a:endParaRPr sz="2000">
              <a:latin typeface="Century Gothic"/>
              <a:cs typeface="Century Gothic"/>
            </a:endParaRPr>
          </a:p>
          <a:p>
            <a:pPr marL="12700" marR="305435">
              <a:lnSpc>
                <a:spcPct val="100000"/>
              </a:lnSpc>
              <a:spcBef>
                <a:spcPts val="1100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r>
              <a:rPr dirty="0" sz="2000" i="1">
                <a:solidFill>
                  <a:srgbClr val="FFFFFF"/>
                </a:solidFill>
                <a:latin typeface="Century Gothic"/>
                <a:cs typeface="Century Gothic"/>
              </a:rPr>
              <a:t>See</a:t>
            </a:r>
            <a:r>
              <a:rPr dirty="0" sz="2000" spc="35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FFFFFF"/>
                </a:solidFill>
                <a:latin typeface="Century Gothic"/>
                <a:cs typeface="Century Gothic"/>
              </a:rPr>
              <a:t>NDAA’s</a:t>
            </a:r>
            <a:r>
              <a:rPr dirty="0" sz="2000" spc="-180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 i="1">
                <a:solidFill>
                  <a:srgbClr val="FFFFFF"/>
                </a:solidFill>
                <a:latin typeface="Century Gothic"/>
                <a:cs typeface="Century Gothic"/>
              </a:rPr>
              <a:t>prosecutor</a:t>
            </a:r>
            <a:r>
              <a:rPr dirty="0" sz="2000" spc="-60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FFFFFF"/>
                </a:solidFill>
                <a:latin typeface="Century Gothic"/>
                <a:cs typeface="Century Gothic"/>
              </a:rPr>
              <a:t>led</a:t>
            </a:r>
            <a:r>
              <a:rPr dirty="0" sz="2000" spc="-130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FFFFFF"/>
                </a:solidFill>
                <a:latin typeface="Century Gothic"/>
                <a:cs typeface="Century Gothic"/>
              </a:rPr>
              <a:t>diversion</a:t>
            </a:r>
            <a:r>
              <a:rPr dirty="0" sz="2000" spc="-130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 i="1">
                <a:solidFill>
                  <a:srgbClr val="FFFFFF"/>
                </a:solidFill>
                <a:latin typeface="Century Gothic"/>
                <a:cs typeface="Century Gothic"/>
              </a:rPr>
              <a:t>map:</a:t>
            </a:r>
            <a:r>
              <a:rPr dirty="0" sz="2000" spc="-20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 i="1">
                <a:solidFill>
                  <a:srgbClr val="FFFFFF"/>
                </a:solidFill>
                <a:latin typeface="Century Gothic"/>
                <a:cs typeface="Century Gothic"/>
              </a:rPr>
              <a:t>https://diversion.ndaa.org/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67980" y="2272789"/>
            <a:ext cx="2996565" cy="16725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solidFill>
                  <a:srgbClr val="FFFFFF"/>
                </a:solidFill>
                <a:latin typeface="Century Gothic"/>
                <a:cs typeface="Century Gothic"/>
              </a:rPr>
              <a:t>PROSECUTOR</a:t>
            </a:r>
            <a:endParaRPr sz="3600">
              <a:latin typeface="Century Gothic"/>
              <a:cs typeface="Century Gothic"/>
            </a:endParaRPr>
          </a:p>
          <a:p>
            <a:pPr algn="r" marL="621665" marR="5080" indent="971550">
              <a:lnSpc>
                <a:spcPts val="4300"/>
              </a:lnSpc>
              <a:spcBef>
                <a:spcPts val="145"/>
              </a:spcBef>
            </a:pPr>
            <a:r>
              <a:rPr dirty="0" sz="3600" spc="-10">
                <a:solidFill>
                  <a:srgbClr val="FFFFFF"/>
                </a:solidFill>
                <a:latin typeface="Century Gothic"/>
                <a:cs typeface="Century Gothic"/>
              </a:rPr>
              <a:t>FILING DECISIONS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657725" y="1533525"/>
            <a:ext cx="0" cy="3200400"/>
          </a:xfrm>
          <a:custGeom>
            <a:avLst/>
            <a:gdLst/>
            <a:ahLst/>
            <a:cxnLst/>
            <a:rect l="l" t="t" r="r" b="b"/>
            <a:pathLst>
              <a:path w="0" h="3200400">
                <a:moveTo>
                  <a:pt x="0" y="0"/>
                </a:moveTo>
                <a:lnTo>
                  <a:pt x="0" y="3200158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Wingdings 3"/>
                <a:cs typeface="Wingdings 3"/>
              </a:rPr>
              <a:t></a:t>
            </a:r>
            <a:r>
              <a:rPr dirty="0" sz="1600" spc="395">
                <a:latin typeface="Times New Roman"/>
                <a:cs typeface="Times New Roman"/>
              </a:rPr>
              <a:t> </a:t>
            </a:r>
            <a:r>
              <a:rPr dirty="0"/>
              <a:t>How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case</a:t>
            </a:r>
            <a:r>
              <a:rPr dirty="0" spc="-70"/>
              <a:t> </a:t>
            </a:r>
            <a:r>
              <a:rPr dirty="0"/>
              <a:t>gets</a:t>
            </a:r>
            <a:r>
              <a:rPr dirty="0" spc="-95"/>
              <a:t> </a:t>
            </a:r>
            <a:r>
              <a:rPr dirty="0"/>
              <a:t>referred</a:t>
            </a:r>
            <a:r>
              <a:rPr dirty="0" spc="-90"/>
              <a:t> </a:t>
            </a:r>
            <a:r>
              <a:rPr dirty="0"/>
              <a:t>to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65"/>
              <a:t> </a:t>
            </a:r>
            <a:r>
              <a:rPr dirty="0" spc="-10"/>
              <a:t>Prosecutor’s Office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8450" marR="6985" indent="-28575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Wingdings 3"/>
                <a:cs typeface="Wingdings 3"/>
              </a:rPr>
              <a:t></a:t>
            </a:r>
            <a:r>
              <a:rPr dirty="0" sz="1600" spc="350">
                <a:latin typeface="Times New Roman"/>
                <a:cs typeface="Times New Roman"/>
              </a:rPr>
              <a:t> </a:t>
            </a:r>
            <a:r>
              <a:rPr dirty="0"/>
              <a:t>What</a:t>
            </a:r>
            <a:r>
              <a:rPr dirty="0" spc="60"/>
              <a:t> </a:t>
            </a:r>
            <a:r>
              <a:rPr dirty="0"/>
              <a:t>the</a:t>
            </a:r>
            <a:r>
              <a:rPr dirty="0" spc="45"/>
              <a:t> </a:t>
            </a:r>
            <a:r>
              <a:rPr dirty="0"/>
              <a:t>prosecutor</a:t>
            </a:r>
            <a:r>
              <a:rPr dirty="0" spc="-5"/>
              <a:t> </a:t>
            </a:r>
            <a:r>
              <a:rPr dirty="0"/>
              <a:t>does</a:t>
            </a:r>
            <a:r>
              <a:rPr dirty="0" spc="60"/>
              <a:t> </a:t>
            </a:r>
            <a:r>
              <a:rPr dirty="0"/>
              <a:t>upon</a:t>
            </a:r>
            <a:r>
              <a:rPr dirty="0" spc="25"/>
              <a:t> </a:t>
            </a:r>
            <a:r>
              <a:rPr dirty="0"/>
              <a:t>receiving</a:t>
            </a:r>
            <a:r>
              <a:rPr dirty="0" spc="-45"/>
              <a:t> </a:t>
            </a:r>
            <a:r>
              <a:rPr dirty="0" spc="-25"/>
              <a:t>the </a:t>
            </a:r>
            <a:r>
              <a:rPr dirty="0" spc="-10"/>
              <a:t>case:</a:t>
            </a:r>
            <a:endParaRPr sz="1600">
              <a:latin typeface="Times New Roman"/>
              <a:cs typeface="Times New Roman"/>
            </a:endParaRPr>
          </a:p>
          <a:p>
            <a:pPr marL="781050">
              <a:lnSpc>
                <a:spcPct val="100000"/>
              </a:lnSpc>
              <a:spcBef>
                <a:spcPts val="650"/>
              </a:spcBef>
            </a:pPr>
            <a:r>
              <a:rPr dirty="0"/>
              <a:t>What</a:t>
            </a:r>
            <a:r>
              <a:rPr dirty="0" spc="150"/>
              <a:t> </a:t>
            </a:r>
            <a:r>
              <a:rPr dirty="0"/>
              <a:t>documents</a:t>
            </a:r>
            <a:r>
              <a:rPr dirty="0" spc="120"/>
              <a:t> </a:t>
            </a:r>
            <a:r>
              <a:rPr dirty="0"/>
              <a:t>are</a:t>
            </a:r>
            <a:r>
              <a:rPr dirty="0" spc="145"/>
              <a:t> </a:t>
            </a:r>
            <a:r>
              <a:rPr dirty="0" spc="-10"/>
              <a:t>reviewed?</a:t>
            </a:r>
          </a:p>
          <a:p>
            <a:pPr marL="781050" marR="1095375">
              <a:lnSpc>
                <a:spcPct val="143800"/>
              </a:lnSpc>
              <a:spcBef>
                <a:spcPts val="45"/>
              </a:spcBef>
            </a:pPr>
            <a:r>
              <a:rPr dirty="0"/>
              <a:t>What</a:t>
            </a:r>
            <a:r>
              <a:rPr dirty="0" spc="15"/>
              <a:t> </a:t>
            </a:r>
            <a:r>
              <a:rPr dirty="0"/>
              <a:t>interviews</a:t>
            </a:r>
            <a:r>
              <a:rPr dirty="0" spc="20"/>
              <a:t> </a:t>
            </a:r>
            <a:r>
              <a:rPr dirty="0"/>
              <a:t>are</a:t>
            </a:r>
            <a:r>
              <a:rPr dirty="0" spc="-5"/>
              <a:t> </a:t>
            </a:r>
            <a:r>
              <a:rPr dirty="0" spc="-10"/>
              <a:t>conducted? </a:t>
            </a:r>
            <a:r>
              <a:rPr dirty="0"/>
              <a:t>What</a:t>
            </a:r>
            <a:r>
              <a:rPr dirty="0" spc="-5"/>
              <a:t> </a:t>
            </a:r>
            <a:r>
              <a:rPr dirty="0" spc="-10"/>
              <a:t>factors</a:t>
            </a:r>
            <a:r>
              <a:rPr dirty="0" spc="-130"/>
              <a:t> </a:t>
            </a:r>
            <a:r>
              <a:rPr dirty="0"/>
              <a:t>are</a:t>
            </a:r>
            <a:r>
              <a:rPr dirty="0" spc="-45"/>
              <a:t> </a:t>
            </a:r>
            <a:r>
              <a:rPr dirty="0" spc="-10"/>
              <a:t>considered?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309558" y="2272789"/>
            <a:ext cx="2050414" cy="167258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31750">
              <a:lnSpc>
                <a:spcPct val="100099"/>
              </a:lnSpc>
              <a:spcBef>
                <a:spcPts val="95"/>
              </a:spcBef>
            </a:pPr>
            <a:r>
              <a:rPr dirty="0" sz="3600" spc="-10">
                <a:solidFill>
                  <a:srgbClr val="FFFFFF"/>
                </a:solidFill>
                <a:latin typeface="Century Gothic"/>
                <a:cs typeface="Century Gothic"/>
              </a:rPr>
              <a:t>JUVENILE COURT PROCESS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657725" y="1533525"/>
            <a:ext cx="0" cy="3200400"/>
          </a:xfrm>
          <a:custGeom>
            <a:avLst/>
            <a:gdLst/>
            <a:ahLst/>
            <a:cxnLst/>
            <a:rect l="l" t="t" r="r" b="b"/>
            <a:pathLst>
              <a:path w="0" h="3200400">
                <a:moveTo>
                  <a:pt x="0" y="0"/>
                </a:moveTo>
                <a:lnTo>
                  <a:pt x="0" y="3200158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20114" y="1880430"/>
            <a:ext cx="418211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Wingdings 3"/>
                <a:cs typeface="Wingdings 3"/>
              </a:rPr>
              <a:t></a:t>
            </a:r>
            <a:r>
              <a:rPr dirty="0" sz="1600" spc="80">
                <a:latin typeface="Times New Roman"/>
                <a:cs typeface="Times New Roman"/>
              </a:rPr>
              <a:t>  </a:t>
            </a:r>
            <a:r>
              <a:rPr dirty="0" spc="-20"/>
              <a:t>Arraignment/Detention</a:t>
            </a:r>
            <a:r>
              <a:rPr dirty="0" spc="-130"/>
              <a:t> </a:t>
            </a:r>
            <a:r>
              <a:rPr dirty="0" spc="-10"/>
              <a:t>Hearing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020114" y="2182665"/>
            <a:ext cx="4975860" cy="2692400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Probable</a:t>
            </a:r>
            <a:r>
              <a:rPr dirty="0" sz="20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Cause</a:t>
            </a:r>
            <a:r>
              <a:rPr dirty="0" sz="2000" spc="-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Hearing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Motion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Practice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Pre-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trial</a:t>
            </a:r>
            <a:r>
              <a:rPr dirty="0" sz="2000" spc="-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hearings;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suppression</a:t>
            </a:r>
            <a:r>
              <a:rPr dirty="0" sz="2000" spc="-1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hearings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4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Plea</a:t>
            </a:r>
            <a:r>
              <a:rPr dirty="0" sz="20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Bargaining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4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Trial/fact-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fining</a:t>
            </a:r>
            <a:r>
              <a:rPr dirty="0" sz="2000" spc="-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hearing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>
                <a:solidFill>
                  <a:srgbClr val="FFFFFF"/>
                </a:solidFill>
                <a:latin typeface="Wingdings 3"/>
                <a:cs typeface="Wingdings 3"/>
              </a:rPr>
              <a:t></a:t>
            </a:r>
            <a:r>
              <a:rPr dirty="0" sz="1600" spc="4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Disposition/Sentencing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22844" y="2547109"/>
            <a:ext cx="2930525" cy="11264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13664" marR="5080" indent="-101600">
              <a:lnSpc>
                <a:spcPct val="100699"/>
              </a:lnSpc>
              <a:spcBef>
                <a:spcPts val="70"/>
              </a:spcBef>
            </a:pPr>
            <a:r>
              <a:rPr dirty="0" sz="3600" spc="-10">
                <a:solidFill>
                  <a:srgbClr val="FFFFFF"/>
                </a:solidFill>
                <a:latin typeface="Century Gothic"/>
                <a:cs typeface="Century Gothic"/>
              </a:rPr>
              <a:t>DISPOSITION/ SENTENCING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657725" y="1533525"/>
            <a:ext cx="0" cy="3200400"/>
          </a:xfrm>
          <a:custGeom>
            <a:avLst/>
            <a:gdLst/>
            <a:ahLst/>
            <a:cxnLst/>
            <a:rect l="l" t="t" r="r" b="b"/>
            <a:pathLst>
              <a:path w="0" h="3200400">
                <a:moveTo>
                  <a:pt x="0" y="0"/>
                </a:moveTo>
                <a:lnTo>
                  <a:pt x="0" y="3200158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94274" y="1175005"/>
            <a:ext cx="5541645" cy="914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41350" marR="5080" indent="-628650">
              <a:lnSpc>
                <a:spcPct val="145800"/>
              </a:lnSpc>
              <a:spcBef>
                <a:spcPts val="100"/>
              </a:spcBef>
            </a:pPr>
            <a:r>
              <a:rPr dirty="0" sz="1600">
                <a:latin typeface="Wingdings 3"/>
                <a:cs typeface="Wingdings 3"/>
              </a:rPr>
              <a:t></a:t>
            </a:r>
            <a:r>
              <a:rPr dirty="0" sz="1600" spc="325">
                <a:latin typeface="Times New Roman"/>
                <a:cs typeface="Times New Roman"/>
              </a:rPr>
              <a:t> </a:t>
            </a:r>
            <a:r>
              <a:rPr dirty="0"/>
              <a:t>What</a:t>
            </a:r>
            <a:r>
              <a:rPr dirty="0" spc="30"/>
              <a:t> </a:t>
            </a:r>
            <a:r>
              <a:rPr dirty="0"/>
              <a:t>factors</a:t>
            </a:r>
            <a:r>
              <a:rPr dirty="0" spc="-105"/>
              <a:t> </a:t>
            </a:r>
            <a:r>
              <a:rPr dirty="0"/>
              <a:t>are</a:t>
            </a:r>
            <a:r>
              <a:rPr dirty="0" spc="-85"/>
              <a:t> </a:t>
            </a:r>
            <a:r>
              <a:rPr dirty="0" spc="-10"/>
              <a:t>considered</a:t>
            </a:r>
            <a:r>
              <a:rPr dirty="0" spc="-100"/>
              <a:t> </a:t>
            </a:r>
            <a:r>
              <a:rPr dirty="0"/>
              <a:t>at</a:t>
            </a:r>
            <a:r>
              <a:rPr dirty="0" spc="-65"/>
              <a:t> </a:t>
            </a:r>
            <a:r>
              <a:rPr dirty="0" spc="-10"/>
              <a:t>disposition: Seriousness</a:t>
            </a:r>
            <a:r>
              <a:rPr dirty="0" spc="-90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 spc="-10"/>
              <a:t>charge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822162" y="2059179"/>
            <a:ext cx="4190365" cy="267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Harm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200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victim</a:t>
            </a:r>
            <a:r>
              <a:rPr dirty="0" sz="2000" spc="-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and/or</a:t>
            </a:r>
            <a:r>
              <a:rPr dirty="0" sz="2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community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Age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youth</a:t>
            </a:r>
            <a:endParaRPr sz="2000">
              <a:latin typeface="Century Gothic"/>
              <a:cs typeface="Century Gothic"/>
            </a:endParaRPr>
          </a:p>
          <a:p>
            <a:pPr marL="12700" marR="2143760">
              <a:lnSpc>
                <a:spcPts val="3500"/>
              </a:lnSpc>
              <a:spcBef>
                <a:spcPts val="250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Prior</a:t>
            </a:r>
            <a:r>
              <a:rPr dirty="0" sz="20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history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Family/home</a:t>
            </a:r>
            <a:r>
              <a:rPr dirty="0" sz="2000" spc="-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life</a:t>
            </a:r>
            <a:endParaRPr sz="2000">
              <a:latin typeface="Century Gothic"/>
              <a:cs typeface="Century Gothic"/>
            </a:endParaRPr>
          </a:p>
          <a:p>
            <a:pPr marL="12700" marR="2356485">
              <a:lnSpc>
                <a:spcPts val="3450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School</a:t>
            </a:r>
            <a:r>
              <a:rPr dirty="0" sz="2000" spc="-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records Peers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Angela Albertus</dc:creator>
  <dc:title>IntroDUction to the Juvenile JUsticE SYstem</dc:title>
  <dcterms:created xsi:type="dcterms:W3CDTF">2024-06-07T19:33:47Z</dcterms:created>
  <dcterms:modified xsi:type="dcterms:W3CDTF">2024-06-07T19:33:47Z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0x010100D13E0AC8B249D6478ABF07CA430DEB24</vt:lpwstr>
  </property>
  <property fmtid="{D5CDD505-2E9C-101B-9397-08002B2CF9AE}" pid="3" name="Created">
    <vt:filetime>2024-05-08T00:00:00Z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2024-06-07T00:00:00Z</vt:filetime>
  </property>
  <property fmtid="{D5CDD505-2E9C-101B-9397-08002B2CF9AE}" pid="6" name="Producer">
    <vt:lpwstr>Adobe PDF Library 23.3.20</vt:lpwstr>
  </property>
</Properties>
</file>